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57" r:id="rId4"/>
    <p:sldId id="278" r:id="rId5"/>
    <p:sldId id="279" r:id="rId6"/>
    <p:sldId id="259" r:id="rId7"/>
    <p:sldId id="266" r:id="rId8"/>
    <p:sldId id="286" r:id="rId9"/>
    <p:sldId id="265" r:id="rId10"/>
    <p:sldId id="280" r:id="rId11"/>
    <p:sldId id="268" r:id="rId12"/>
    <p:sldId id="264" r:id="rId13"/>
    <p:sldId id="269" r:id="rId14"/>
    <p:sldId id="281" r:id="rId15"/>
    <p:sldId id="282" r:id="rId16"/>
    <p:sldId id="283" r:id="rId17"/>
    <p:sldId id="284" r:id="rId18"/>
    <p:sldId id="285" r:id="rId19"/>
    <p:sldId id="271" r:id="rId20"/>
    <p:sldId id="273" r:id="rId21"/>
    <p:sldId id="274" r:id="rId22"/>
    <p:sldId id="287" r:id="rId23"/>
    <p:sldId id="288" r:id="rId24"/>
    <p:sldId id="272" r:id="rId25"/>
    <p:sldId id="289" r:id="rId26"/>
    <p:sldId id="276" r:id="rId27"/>
    <p:sldId id="277" r:id="rId28"/>
  </p:sldIdLst>
  <p:sldSz cx="12192000" cy="6858000"/>
  <p:notesSz cx="6735763" cy="9866313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2"/>
    <p:restoredTop sz="94653"/>
  </p:normalViewPr>
  <p:slideViewPr>
    <p:cSldViewPr snapToGrid="0" snapToObjects="1">
      <p:cViewPr varScale="1">
        <p:scale>
          <a:sx n="109" d="100"/>
          <a:sy n="109" d="100"/>
        </p:scale>
        <p:origin x="6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34699-6154-E340-A430-A4E4A1002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7254F1-288C-4742-8015-6A1E47EA3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E8EF-2092-2A49-8494-72898F4B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B3F40-6DC2-774F-BCF2-CCEF0B37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8EB15-7801-5F46-8083-04F5AF85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5288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136D-FDF8-0245-8ED3-D4AD9E62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B3BE4-7063-494D-8D9A-AE3DF5609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E5A8A-00B3-794A-856D-E8B4D8D86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03FF6-4604-0B4F-9F45-010E364E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FF02D-D160-9949-9772-A63676508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01414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512B-4D84-174B-BB88-6F4C60A5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7A845-D1C4-0842-A8B6-ECD48C2AE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363AE-F5CB-9B4C-83F0-DBA8AE0D4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440-E137-004C-9D40-B07F0AE0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EF84B-DED8-A04B-933A-5D571796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5681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3DF48-ECCA-EF49-8210-A271A1FB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4E82-5946-3747-A9BB-40472F134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C758F-43C9-0A47-B42A-4289F64F4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CCF1D-26CC-E148-9439-0FCD95A72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ECA87-E1D4-0942-B46F-62110E247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25A3B-BF5D-C449-9FF1-D3C248C6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42676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9E5F-06F9-4440-AEC1-75085836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06918-BC23-B449-A9D5-87097C5AC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AB511-5505-3548-A952-9E3A2427F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01CE0-42B8-0E48-A668-D6E7BEC19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4D0579-94BA-2A47-9B6B-F88AB64DE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A5E8A-8562-3E49-AFCD-6CB31CFC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BE09CB-117A-0246-A8C2-85E7FDA3A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20EE0-5ED6-374C-81EB-BA15122C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0750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6B2B-8E1D-BE40-B713-D997B400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4CBEB-6A16-E840-9FE4-8045A0D97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BA1CA-B998-9D42-B539-420057E3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F6892-D6E8-6F41-8DAA-7B716443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135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D6346-EB8D-724C-9DDD-DAAE4574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048F1-EC02-004D-B17F-AF417D40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F7A0D-30C5-7B40-AB37-A5B6B0464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9229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94D5-A47C-1C4D-8A27-D50908AD0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414E-EAD9-DA49-92D0-5889FA96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6A86B-1569-2546-B7CD-E2EAC1E89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D92CF-6C27-6C49-8ADC-E0CF0617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BDE1E-37EC-1945-91EC-36EB0794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C684-D64B-3C4E-B3D4-9BDC505A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4721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E7749-5BFC-224A-B3B9-CE66ABA0C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17CC2-2480-6042-83B8-28CC8A292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F2213-E351-C94E-814E-EA41B41CA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CCCF4-0441-3D48-8F3E-DFE34233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6AA61-C053-B846-9431-7B972AA8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818D5-4B61-D545-ADAB-EA158197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4859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E086-A251-514A-9B56-59CCDE89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1E400-9BED-684A-A057-D0D2467C0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628C1-C7B2-6146-913B-A997361A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DAEE-7B6C-A544-B649-99F16A0B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FBF84-FFFD-744D-9B68-418131F9E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8265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46140-9EFC-B640-8C47-C330B556B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76130B-8FD6-324F-8CF4-F367922A2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57EDF-D2C5-B645-B0D0-19F612B2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00FDF-48D1-3642-B9A4-DEB3C1C5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7AE54-FE5E-1D4F-9676-861EF144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6332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1B35F3-7538-3A48-A427-4AE25E78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1136B-6E14-DB4F-9DCB-D42771A8A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16EB3-65EA-B74F-BA5B-F7590FB3D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0B8E1-996E-9340-A664-032135DDAAFD}" type="datetimeFigureOut">
              <a:rPr lang="en-RU" smtClean="0"/>
              <a:t>09/09/2026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3FD0B-0043-CD48-9E6A-F88C65615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E6F8C-8583-4249-94FF-D9D3CAA3F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408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auth.sirius.online/" TargetMode="Externa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yschool.05edu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limp.dgunh.ru/" TargetMode="External"/><Relationship Id="rId5" Type="http://schemas.openxmlformats.org/officeDocument/2006/relationships/hyperlink" Target="mailto:rcvrt-dgunh@mail.ru" TargetMode="External"/><Relationship Id="rId4" Type="http://schemas.openxmlformats.org/officeDocument/2006/relationships/image" Target="../media/image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746" y="2090321"/>
            <a:ext cx="5416061" cy="284216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олимпиада </a:t>
            </a: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</a:t>
            </a:r>
            <a:b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 </a:t>
            </a: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</a:t>
            </a: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  <a:p>
            <a:pPr>
              <a:spcBef>
                <a:spcPts val="0"/>
              </a:spcBef>
            </a:pP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Дагестан</a:t>
            </a:r>
            <a:endParaRPr lang="en-RU" sz="36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958" y="258813"/>
            <a:ext cx="3626990" cy="12612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4" y="258813"/>
            <a:ext cx="1047913" cy="1047913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 txBox="1">
            <a:spLocks/>
          </p:cNvSpPr>
          <p:nvPr/>
        </p:nvSpPr>
        <p:spPr>
          <a:xfrm>
            <a:off x="1633975" y="479405"/>
            <a:ext cx="2499891" cy="857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</a:t>
            </a:r>
          </a:p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 И НАУКИ </a:t>
            </a:r>
          </a:p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РЕСПУБЛИКИ ДАГЕСТАН</a:t>
            </a:r>
            <a:endParaRPr lang="en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4"/>
          <a:stretch/>
        </p:blipFill>
        <p:spPr>
          <a:xfrm>
            <a:off x="4245764" y="258813"/>
            <a:ext cx="3777194" cy="1047913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4678A14C-AFE0-D34B-B97E-90407A3CD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073" y="1628775"/>
            <a:ext cx="5476875" cy="516866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 txBox="1">
            <a:spLocks/>
          </p:cNvSpPr>
          <p:nvPr/>
        </p:nvSpPr>
        <p:spPr>
          <a:xfrm>
            <a:off x="175889" y="5416060"/>
            <a:ext cx="5416061" cy="75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выявления и развития талантов ДГУНХ</a:t>
            </a:r>
            <a:endParaRPr lang="en-RU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">
            <a:extLst>
              <a:ext uri="{FF2B5EF4-FFF2-40B4-BE49-F238E27FC236}">
                <a16:creationId xmlns:a16="http://schemas.microsoft.com/office/drawing/2014/main" id="{41DA62F6-BC3F-DE4A-B28D-F672947B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54" t="1465" r="1" b="5128"/>
          <a:stretch/>
        </p:blipFill>
        <p:spPr>
          <a:xfrm>
            <a:off x="0" y="0"/>
            <a:ext cx="719090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00869" y="530194"/>
            <a:ext cx="6190262" cy="40011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ШКОЛЬНЫЙ ЭТАП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1705" y="1478487"/>
            <a:ext cx="10962933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ПЕРИОД ПРОВЕДЕНИЯ 18 СЕНТЯБРЯ 2026 -30 ОКТЯБРЯ 2026Г.</a:t>
            </a:r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15433" y="2070237"/>
            <a:ext cx="5025056" cy="33855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dirty="0" smtClean="0">
                <a:solidFill>
                  <a:schemeClr val="bg1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ИЗМЕНЕНИЯ 2026 ГОДА</a:t>
            </a:r>
            <a:endParaRPr lang="ru-RU" sz="1600" dirty="0">
              <a:solidFill>
                <a:schemeClr val="bg1"/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9231" y="2521292"/>
            <a:ext cx="1073540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1. Олимпиады проводятся на платформе РИС «Электронное образование Дагестана» </a:t>
            </a:r>
            <a:r>
              <a:rPr lang="ru-RU" sz="2000" b="1" dirty="0"/>
              <a:t>по </a:t>
            </a:r>
            <a:r>
              <a:rPr lang="ru-RU" sz="2000" b="1" dirty="0" smtClean="0"/>
              <a:t>следующим предметам:</a:t>
            </a:r>
          </a:p>
          <a:p>
            <a:r>
              <a:rPr lang="ru-RU" sz="2000" dirty="0"/>
              <a:t>Труд (технология</a:t>
            </a:r>
            <a:r>
              <a:rPr lang="ru-RU" sz="2000" dirty="0" smtClean="0"/>
              <a:t>); Литература; Обществознание; Английский язык; Физическая культура (</a:t>
            </a:r>
            <a:r>
              <a:rPr lang="ru-RU" sz="2000" dirty="0"/>
              <a:t>теоретический тур</a:t>
            </a:r>
            <a:r>
              <a:rPr lang="ru-RU" sz="2000" dirty="0" smtClean="0"/>
              <a:t>); Русский язык; История; География; Французский язык; Экология; Право; Экономика; Немецкий </a:t>
            </a:r>
            <a:r>
              <a:rPr lang="ru-RU" sz="2000" dirty="0"/>
              <a:t>язык</a:t>
            </a:r>
          </a:p>
          <a:p>
            <a:r>
              <a:rPr lang="ru-RU" sz="2000" dirty="0"/>
              <a:t>ОБЗР (теоретический тур</a:t>
            </a:r>
            <a:r>
              <a:rPr lang="ru-RU" sz="2000" dirty="0" smtClean="0"/>
              <a:t>);МХК.</a:t>
            </a:r>
          </a:p>
          <a:p>
            <a:endParaRPr lang="ru-RU" dirty="0" smtClean="0"/>
          </a:p>
          <a:p>
            <a:r>
              <a:rPr lang="ru-RU" sz="2000" b="1" dirty="0" smtClean="0"/>
              <a:t>2</a:t>
            </a:r>
            <a:r>
              <a:rPr lang="ru-RU" dirty="0" smtClean="0"/>
              <a:t>. </a:t>
            </a:r>
            <a:r>
              <a:rPr lang="ru-RU" sz="2000" b="1" dirty="0"/>
              <a:t>Олимпиады проводятся на платформе </a:t>
            </a:r>
            <a:r>
              <a:rPr lang="ru-RU" sz="2000" b="1" dirty="0" smtClean="0"/>
              <a:t>Сириус. Курсы </a:t>
            </a:r>
            <a:r>
              <a:rPr lang="ru-RU" sz="2000" b="1" dirty="0"/>
              <a:t>по следующим предметам:</a:t>
            </a:r>
          </a:p>
          <a:p>
            <a:r>
              <a:rPr lang="ru-RU" sz="2000" dirty="0" smtClean="0"/>
              <a:t>Астрономия; Физика; Биология; Математика; Химия; Информатика </a:t>
            </a:r>
            <a:r>
              <a:rPr lang="ru-RU" sz="2000" dirty="0"/>
              <a:t>(робототехника</a:t>
            </a:r>
            <a:r>
              <a:rPr lang="ru-RU" sz="2000" dirty="0" smtClean="0"/>
              <a:t>); Информатика </a:t>
            </a:r>
            <a:r>
              <a:rPr lang="ru-RU" sz="2000" dirty="0"/>
              <a:t>(программирование</a:t>
            </a:r>
            <a:r>
              <a:rPr lang="ru-RU" sz="2000" dirty="0" smtClean="0"/>
              <a:t>); Информатика </a:t>
            </a:r>
            <a:r>
              <a:rPr lang="ru-RU" sz="2000" dirty="0"/>
              <a:t>(Информационная безопасность</a:t>
            </a:r>
            <a:r>
              <a:rPr lang="ru-RU" sz="2000" dirty="0" smtClean="0"/>
              <a:t>); Информатика </a:t>
            </a:r>
            <a:r>
              <a:rPr lang="ru-RU" sz="2000" dirty="0"/>
              <a:t>(искусственный интеллект)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6023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5280843-C2EF-6344-9C27-76C936907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601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C9EDC5-F6B6-F04E-A1F2-EAAB8722A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5380" y="1248111"/>
            <a:ext cx="5901680" cy="44904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68652E-4018-2444-ADD7-97A0CD93E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853" y="3493316"/>
            <a:ext cx="1055189" cy="10551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AC3D85E-5AD1-CC40-9681-82FF65B03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083" y="1697627"/>
            <a:ext cx="524873" cy="5248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016243" y="66951"/>
            <a:ext cx="5702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График </a:t>
            </a:r>
          </a:p>
          <a:p>
            <a:pPr algn="ctr"/>
            <a:r>
              <a:rPr lang="ru-RU" alt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школьного этапа ВСОШ </a:t>
            </a:r>
          </a:p>
          <a:p>
            <a:pPr algn="ctr"/>
            <a:r>
              <a:rPr lang="ru-RU" alt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2026-2027 </a:t>
            </a:r>
            <a:endParaRPr lang="ru-RU" sz="2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14818"/>
              </p:ext>
            </p:extLst>
          </p:nvPr>
        </p:nvGraphicFramePr>
        <p:xfrm>
          <a:off x="4867305" y="193146"/>
          <a:ext cx="6945923" cy="64025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9303">
                  <a:extLst>
                    <a:ext uri="{9D8B030D-6E8A-4147-A177-3AD203B41FA5}">
                      <a16:colId xmlns:a16="http://schemas.microsoft.com/office/drawing/2014/main" val="2537575263"/>
                    </a:ext>
                  </a:extLst>
                </a:gridCol>
                <a:gridCol w="2906620">
                  <a:extLst>
                    <a:ext uri="{9D8B030D-6E8A-4147-A177-3AD203B41FA5}">
                      <a16:colId xmlns:a16="http://schemas.microsoft.com/office/drawing/2014/main" val="3989208673"/>
                    </a:ext>
                  </a:extLst>
                </a:gridCol>
              </a:tblGrid>
              <a:tr h="306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Труд (технология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18-21 сентября 2026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748866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Астрономия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22 сентября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500505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Литература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22-24 сентября 2026 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541803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Обществознание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23-26 сентября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963126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Английский язык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24-28 сентября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046468"/>
                  </a:ext>
                </a:extLst>
              </a:tr>
              <a:tr h="2109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Физическая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культура (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теоретический тур)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сентября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743196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28 сентября – 2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520132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Физика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29 сентября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112085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История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 – 6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560822"/>
                  </a:ext>
                </a:extLst>
              </a:tr>
              <a:tr h="189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Физическая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культура (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практический тур)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 – 6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413999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6-7 </a:t>
                      </a:r>
                      <a:r>
                        <a:rPr lang="ru-RU" sz="1600" b="1" dirty="0">
                          <a:effectLst/>
                        </a:rPr>
                        <a:t>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20738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География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9-13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832420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Французский язык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9-12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542795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13 -14 </a:t>
                      </a:r>
                      <a:r>
                        <a:rPr lang="ru-RU" sz="1600" b="1" dirty="0">
                          <a:effectLst/>
                        </a:rPr>
                        <a:t>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712713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15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302257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Экология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12-15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19481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Информатика (робототехника)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19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254358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Информатика (программирование)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20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966378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Право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19-21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817671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Информатика (искусственный интеллект)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22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693889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Информатика (Информационная безопасность)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23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847351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Экономика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24 -27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125657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Немецкий язык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949741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ОБЗР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241984"/>
                  </a:ext>
                </a:extLst>
              </a:tr>
              <a:tr h="1532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МХК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28-30 октября 2026г.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37" marR="52637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585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79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3699" y="933450"/>
            <a:ext cx="7426340" cy="5059138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4BAE6C-74F7-8A43-860A-6524C2825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403" y="716272"/>
            <a:ext cx="4036003" cy="5762092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538538" y="295275"/>
            <a:ext cx="8229600" cy="4209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Нормативные документы школьного </a:t>
            </a:r>
            <a:r>
              <a:rPr lang="ru-RU" alt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этапа </a:t>
            </a:r>
            <a:r>
              <a:rPr lang="ru-RU" altLang="ru-RU" sz="2000" dirty="0" err="1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ВсОШ</a:t>
            </a:r>
            <a:r>
              <a:rPr lang="ru-RU" altLang="ru-RU" sz="2000" dirty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16099" y="1053798"/>
            <a:ext cx="822154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ru-RU" altLang="ru-RU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Приказы Управления образования МО: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</a:rPr>
              <a:t>О порядке проведения школьного и муниципального этапов Всероссийской  олимпиады школьников в МО в </a:t>
            </a:r>
            <a:r>
              <a:rPr lang="ru-RU" sz="2400" dirty="0" smtClean="0">
                <a:solidFill>
                  <a:srgbClr val="002060"/>
                </a:solidFill>
              </a:rPr>
              <a:t>2026-2027 </a:t>
            </a:r>
            <a:r>
              <a:rPr lang="ru-RU" sz="2400" dirty="0">
                <a:solidFill>
                  <a:srgbClr val="002060"/>
                </a:solidFill>
              </a:rPr>
              <a:t>учебном </a:t>
            </a:r>
            <a:r>
              <a:rPr lang="ru-RU" sz="2400" dirty="0" smtClean="0">
                <a:solidFill>
                  <a:srgbClr val="002060"/>
                </a:solidFill>
              </a:rPr>
              <a:t>году;</a:t>
            </a:r>
            <a:endParaRPr lang="ru-RU" sz="24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</a:rPr>
              <a:t>Об утверждении графика проведения Всероссийской  олимпиады школьников в МО в </a:t>
            </a:r>
            <a:r>
              <a:rPr lang="ru-RU" sz="2400" dirty="0" smtClean="0">
                <a:solidFill>
                  <a:srgbClr val="002060"/>
                </a:solidFill>
              </a:rPr>
              <a:t>2026-2027 </a:t>
            </a:r>
            <a:r>
              <a:rPr lang="ru-RU" sz="2400" dirty="0">
                <a:solidFill>
                  <a:srgbClr val="002060"/>
                </a:solidFill>
              </a:rPr>
              <a:t>учебном году;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О квотах победителей и призеров школьного этапа </a:t>
            </a:r>
            <a:r>
              <a:rPr lang="ru-RU" alt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ВСОШ </a:t>
            </a:r>
            <a:r>
              <a:rPr lang="ru-RU" altLang="ru-RU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в МО в </a:t>
            </a:r>
            <a:r>
              <a:rPr lang="ru-RU" alt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2026-2027 </a:t>
            </a:r>
            <a:r>
              <a:rPr lang="ru-RU" altLang="ru-RU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учебном году; </a:t>
            </a:r>
          </a:p>
          <a:p>
            <a:pPr marL="342900" indent="-342900" algn="just">
              <a:buFont typeface="Wingdings" panose="05000000000000000000" pitchFamily="2" charset="2"/>
              <a:buChar char="Ø"/>
              <a:defRPr/>
            </a:pPr>
            <a:r>
              <a:rPr lang="ru-RU" altLang="ru-RU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Об утверждении результатов </a:t>
            </a:r>
            <a:r>
              <a:rPr kumimoji="1" lang="ru-RU" altLang="ru-RU" sz="2400" dirty="0">
                <a:solidFill>
                  <a:srgbClr val="002060"/>
                </a:solidFill>
                <a:cs typeface="Times New Roman" panose="02020603050405020304" pitchFamily="18" charset="0"/>
              </a:rPr>
              <a:t>школьного этапа олимпиады по каждому общеобразовательному предмету (рейтинг победителей и рейтинг призеров школьного этапа олимпиады</a:t>
            </a:r>
            <a:r>
              <a:rPr kumimoji="1" lang="ru-RU" altLang="ru-RU" sz="24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299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F11E85F-83CB-464A-BF4C-E67DF041F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219" y="2734784"/>
            <a:ext cx="1388432" cy="13884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7F5812-F91D-B849-8F98-412918F94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10226190" y="1232307"/>
            <a:ext cx="975209" cy="822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1357" y="5363257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9070" y="523842"/>
            <a:ext cx="524873" cy="524873"/>
          </a:xfrm>
          <a:prstGeom prst="rect">
            <a:avLst/>
          </a:prstGeom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61924" y="1160585"/>
            <a:ext cx="9207145" cy="4363915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  <a:defRPr/>
            </a:pPr>
            <a:r>
              <a:rPr lang="ru-RU" altLang="ru-RU" sz="3800" dirty="0">
                <a:solidFill>
                  <a:srgbClr val="002060"/>
                </a:solidFill>
              </a:rPr>
              <a:t>Приказы ОО:</a:t>
            </a:r>
            <a:endParaRPr lang="en-US" altLang="ru-RU" sz="3800" dirty="0">
              <a:solidFill>
                <a:srgbClr val="00206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q"/>
              <a:defRPr/>
            </a:pPr>
            <a:r>
              <a:rPr lang="ru-RU" sz="3800" dirty="0">
                <a:solidFill>
                  <a:srgbClr val="002060"/>
                </a:solidFill>
              </a:rPr>
              <a:t>Об утверждении оргкомитета проведения школьного этапа </a:t>
            </a:r>
            <a:r>
              <a:rPr lang="ru-RU" sz="3800" dirty="0" smtClean="0">
                <a:solidFill>
                  <a:srgbClr val="002060"/>
                </a:solidFill>
              </a:rPr>
              <a:t>ВСОШ </a:t>
            </a:r>
            <a:r>
              <a:rPr lang="ru-RU" sz="3800" dirty="0">
                <a:solidFill>
                  <a:srgbClr val="002060"/>
                </a:solidFill>
              </a:rPr>
              <a:t>в ОО</a:t>
            </a:r>
          </a:p>
          <a:p>
            <a:pPr marL="571500" indent="-571500" algn="just">
              <a:buFont typeface="Wingdings" panose="05000000000000000000" pitchFamily="2" charset="2"/>
              <a:buChar char="q"/>
              <a:defRPr/>
            </a:pPr>
            <a:r>
              <a:rPr lang="ru-RU" sz="3800" dirty="0">
                <a:solidFill>
                  <a:srgbClr val="002060"/>
                </a:solidFill>
              </a:rPr>
              <a:t>Об утверждении графика проведения Всероссийской  олимпиады школьников в ОО в </a:t>
            </a:r>
            <a:r>
              <a:rPr lang="ru-RU" sz="3800" dirty="0" smtClean="0">
                <a:solidFill>
                  <a:srgbClr val="002060"/>
                </a:solidFill>
              </a:rPr>
              <a:t>2026-2027 </a:t>
            </a:r>
            <a:r>
              <a:rPr lang="ru-RU" sz="3800" dirty="0">
                <a:solidFill>
                  <a:srgbClr val="002060"/>
                </a:solidFill>
              </a:rPr>
              <a:t>учебном году (здесь же утверждаете даты апелляций</a:t>
            </a:r>
            <a:r>
              <a:rPr lang="ru-RU" sz="3800" dirty="0" smtClean="0">
                <a:solidFill>
                  <a:srgbClr val="002060"/>
                </a:solidFill>
              </a:rPr>
              <a:t>);</a:t>
            </a:r>
          </a:p>
          <a:p>
            <a:pPr marL="571500" indent="-571500" algn="just">
              <a:buFont typeface="Wingdings" panose="05000000000000000000" pitchFamily="2" charset="2"/>
              <a:buChar char="q"/>
              <a:defRPr/>
            </a:pPr>
            <a:r>
              <a:rPr lang="ru-RU" altLang="ru-RU" sz="3800" dirty="0" smtClean="0">
                <a:solidFill>
                  <a:srgbClr val="002060"/>
                </a:solidFill>
              </a:rPr>
              <a:t>Об </a:t>
            </a:r>
            <a:r>
              <a:rPr lang="ru-RU" altLang="ru-RU" sz="3800" dirty="0">
                <a:solidFill>
                  <a:srgbClr val="002060"/>
                </a:solidFill>
              </a:rPr>
              <a:t>утверждении состава апелляционных комиссий в ОО</a:t>
            </a:r>
          </a:p>
          <a:p>
            <a:pPr marL="571500" indent="-571500" algn="just">
              <a:buFont typeface="Wingdings" panose="05000000000000000000" pitchFamily="2" charset="2"/>
              <a:buChar char="q"/>
              <a:defRPr/>
            </a:pPr>
            <a:r>
              <a:rPr lang="ru-RU" altLang="ru-RU" sz="3800" dirty="0">
                <a:solidFill>
                  <a:srgbClr val="002060"/>
                </a:solidFill>
              </a:rPr>
              <a:t>об утверждении состава шифровальной комиссии в ОО</a:t>
            </a:r>
          </a:p>
          <a:p>
            <a:pPr marL="571500" indent="-571500" algn="just">
              <a:buFont typeface="Wingdings" panose="05000000000000000000" pitchFamily="2" charset="2"/>
              <a:buChar char="q"/>
              <a:defRPr/>
            </a:pPr>
            <a:r>
              <a:rPr lang="ru-RU" altLang="ru-RU" sz="3800" dirty="0">
                <a:solidFill>
                  <a:srgbClr val="002060"/>
                </a:solidFill>
              </a:rPr>
              <a:t>Об утверждении результатов школьного этапа олимпиады по каждому общеобразовательному предмету</a:t>
            </a:r>
          </a:p>
          <a:p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68313" y="386861"/>
            <a:ext cx="8229600" cy="4849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Нормативные документы школьного </a:t>
            </a:r>
            <a:r>
              <a:rPr lang="ru-RU" alt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этапа </a:t>
            </a:r>
            <a:r>
              <a:rPr lang="ru-RU" altLang="ru-RU" sz="2000" dirty="0" err="1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ВсОШ</a:t>
            </a:r>
            <a:r>
              <a:rPr lang="ru-RU" altLang="ru-RU" sz="2000" dirty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160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8A32D2-3E6E-7843-8A53-E5D9EFA31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1C478E-52F5-2A49-BC4A-77FDEAF588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33" b="6480"/>
          <a:stretch/>
        </p:blipFill>
        <p:spPr>
          <a:xfrm>
            <a:off x="-36275" y="0"/>
            <a:ext cx="5723792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8546" y="206898"/>
            <a:ext cx="73310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Олимпиады по предметам, проводимым на платформе Сириус. Курсы.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861170"/>
              </p:ext>
            </p:extLst>
          </p:nvPr>
        </p:nvGraphicFramePr>
        <p:xfrm>
          <a:off x="6025050" y="1121682"/>
          <a:ext cx="5624758" cy="4456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3523">
                  <a:extLst>
                    <a:ext uri="{9D8B030D-6E8A-4147-A177-3AD203B41FA5}">
                      <a16:colId xmlns:a16="http://schemas.microsoft.com/office/drawing/2014/main" val="1068518658"/>
                    </a:ext>
                  </a:extLst>
                </a:gridCol>
                <a:gridCol w="1439051">
                  <a:extLst>
                    <a:ext uri="{9D8B030D-6E8A-4147-A177-3AD203B41FA5}">
                      <a16:colId xmlns:a16="http://schemas.microsoft.com/office/drawing/2014/main" val="3643742541"/>
                    </a:ext>
                  </a:extLst>
                </a:gridCol>
                <a:gridCol w="1422184">
                  <a:extLst>
                    <a:ext uri="{9D8B030D-6E8A-4147-A177-3AD203B41FA5}">
                      <a16:colId xmlns:a16="http://schemas.microsoft.com/office/drawing/2014/main" val="1347653509"/>
                    </a:ext>
                  </a:extLst>
                </a:gridCol>
              </a:tblGrid>
              <a:tr h="3163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Астрономия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22 сентября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941463"/>
                  </a:ext>
                </a:extLst>
              </a:tr>
              <a:tr h="3105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Физика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7-11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29 сентября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074880"/>
                  </a:ext>
                </a:extLst>
              </a:tr>
              <a:tr h="3480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5-6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6 октября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074320"/>
                  </a:ext>
                </a:extLst>
              </a:tr>
              <a:tr h="3022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7-11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7 октября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152140"/>
                  </a:ext>
                </a:extLst>
              </a:tr>
              <a:tr h="3072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4-6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13 октября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498925"/>
                  </a:ext>
                </a:extLst>
              </a:tr>
              <a:tr h="2996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7-11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14 октября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095830"/>
                  </a:ext>
                </a:extLst>
              </a:tr>
              <a:tr h="304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7-11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15 октября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617807"/>
                  </a:ext>
                </a:extLst>
              </a:tr>
              <a:tr h="562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Информатика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 (робототехника)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19 октября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069902"/>
                  </a:ext>
                </a:extLst>
              </a:tr>
              <a:tr h="562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Информатика (программирование)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20 октября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374034"/>
                  </a:ext>
                </a:extLst>
              </a:tr>
              <a:tr h="5930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Информатика (Информационная безопасность)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23 октября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448304"/>
                  </a:ext>
                </a:extLst>
              </a:tr>
              <a:tr h="5489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Информатика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искусственный интеллект)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5-11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22 октября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890" marR="50890" marT="0" marB="0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9074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69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FC0DD6-499B-BF4A-9ED5-1E1227DC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DA62F6-BC3F-DE4A-B28D-F672947B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54" t="1465" r="1" b="5128"/>
          <a:stretch/>
        </p:blipFill>
        <p:spPr>
          <a:xfrm>
            <a:off x="63011" y="70631"/>
            <a:ext cx="5844515" cy="55739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10142" y="238968"/>
            <a:ext cx="9144000" cy="806125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Пошаговая инструкция для подготовки к олимпиаде по предметам, проводимым на платформе Сириус. Курсы.</a:t>
            </a:r>
            <a:endParaRPr lang="ru-RU" sz="2000" dirty="0"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97671" y="1670538"/>
            <a:ext cx="64022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smtClean="0"/>
              <a:t>Для новых школьных координаторов – инструкция по подключению в прилагаемом файле</a:t>
            </a:r>
          </a:p>
          <a:p>
            <a:pPr marL="342900" indent="-342900">
              <a:buAutoNum type="arabicPeriod"/>
            </a:pPr>
            <a:r>
              <a:rPr lang="ru-RU" sz="2400" b="1" dirty="0" smtClean="0"/>
              <a:t>Для уже зарегистрированных школьных координаторов:</a:t>
            </a:r>
          </a:p>
          <a:p>
            <a:pPr marL="285750" indent="-285750">
              <a:buFontTx/>
              <a:buChar char="-"/>
            </a:pPr>
            <a:r>
              <a:rPr lang="ru-RU" sz="2400" b="1" dirty="0" smtClean="0"/>
              <a:t>Проверить свои личные кабинеты на платформе </a:t>
            </a:r>
            <a:r>
              <a:rPr lang="ru-RU" sz="2400" b="1" dirty="0" smtClean="0">
                <a:hlinkClick r:id="rId5"/>
              </a:rPr>
              <a:t>https</a:t>
            </a:r>
            <a:r>
              <a:rPr lang="ru-RU" sz="2400" b="1" dirty="0">
                <a:hlinkClick r:id="rId5"/>
              </a:rPr>
              <a:t>://auth.sirius.online</a:t>
            </a:r>
            <a:r>
              <a:rPr lang="ru-RU" sz="2400" b="1" dirty="0" smtClean="0">
                <a:hlinkClick r:id="rId5"/>
              </a:rPr>
              <a:t>/</a:t>
            </a:r>
            <a:endParaRPr lang="ru-RU" sz="2400" b="1" dirty="0" smtClean="0"/>
          </a:p>
          <a:p>
            <a:pPr marL="285750" indent="-285750">
              <a:buFontTx/>
              <a:buChar char="-"/>
            </a:pPr>
            <a:r>
              <a:rPr lang="ru-RU" sz="2400" b="1" dirty="0" smtClean="0"/>
              <a:t>Логин – это Ваша электронная почта, если не помните пароль – запросите одноразовый код на почту</a:t>
            </a:r>
          </a:p>
          <a:p>
            <a:endParaRPr lang="ru-RU" sz="2400" b="1" dirty="0"/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878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Срочно муниципальным координаторам собрать сведения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275293"/>
              </p:ext>
            </p:extLst>
          </p:nvPr>
        </p:nvGraphicFramePr>
        <p:xfrm>
          <a:off x="729762" y="2380153"/>
          <a:ext cx="10559562" cy="3288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8636">
                  <a:extLst>
                    <a:ext uri="{9D8B030D-6E8A-4147-A177-3AD203B41FA5}">
                      <a16:colId xmlns:a16="http://schemas.microsoft.com/office/drawing/2014/main" val="3185171526"/>
                    </a:ext>
                  </a:extLst>
                </a:gridCol>
                <a:gridCol w="1124576">
                  <a:extLst>
                    <a:ext uri="{9D8B030D-6E8A-4147-A177-3AD203B41FA5}">
                      <a16:colId xmlns:a16="http://schemas.microsoft.com/office/drawing/2014/main" val="1019599908"/>
                    </a:ext>
                  </a:extLst>
                </a:gridCol>
                <a:gridCol w="1494183">
                  <a:extLst>
                    <a:ext uri="{9D8B030D-6E8A-4147-A177-3AD203B41FA5}">
                      <a16:colId xmlns:a16="http://schemas.microsoft.com/office/drawing/2014/main" val="3730803544"/>
                    </a:ext>
                  </a:extLst>
                </a:gridCol>
                <a:gridCol w="517879">
                  <a:extLst>
                    <a:ext uri="{9D8B030D-6E8A-4147-A177-3AD203B41FA5}">
                      <a16:colId xmlns:a16="http://schemas.microsoft.com/office/drawing/2014/main" val="3505817748"/>
                    </a:ext>
                  </a:extLst>
                </a:gridCol>
                <a:gridCol w="797232">
                  <a:extLst>
                    <a:ext uri="{9D8B030D-6E8A-4147-A177-3AD203B41FA5}">
                      <a16:colId xmlns:a16="http://schemas.microsoft.com/office/drawing/2014/main" val="497217200"/>
                    </a:ext>
                  </a:extLst>
                </a:gridCol>
                <a:gridCol w="885336">
                  <a:extLst>
                    <a:ext uri="{9D8B030D-6E8A-4147-A177-3AD203B41FA5}">
                      <a16:colId xmlns:a16="http://schemas.microsoft.com/office/drawing/2014/main" val="137741348"/>
                    </a:ext>
                  </a:extLst>
                </a:gridCol>
                <a:gridCol w="1110251">
                  <a:extLst>
                    <a:ext uri="{9D8B030D-6E8A-4147-A177-3AD203B41FA5}">
                      <a16:colId xmlns:a16="http://schemas.microsoft.com/office/drawing/2014/main" val="179473541"/>
                    </a:ext>
                  </a:extLst>
                </a:gridCol>
                <a:gridCol w="3331469">
                  <a:extLst>
                    <a:ext uri="{9D8B030D-6E8A-4147-A177-3AD203B41FA5}">
                      <a16:colId xmlns:a16="http://schemas.microsoft.com/office/drawing/2014/main" val="1170268226"/>
                    </a:ext>
                  </a:extLst>
                </a:gridCol>
              </a:tblGrid>
              <a:tr h="16762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Наименование МО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Название населенного пункта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Наименование образовательной организации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50">
                          <a:effectLst/>
                        </a:rPr>
                        <a:t>ID </a:t>
                      </a:r>
                      <a:r>
                        <a:rPr lang="ru-RU" sz="1150">
                          <a:effectLst/>
                        </a:rPr>
                        <a:t>в ФИС ОКО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Удалить из списка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Добавить в список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Внести изменения в название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(здесь пишем правильное название)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Если меняем название ОО, то нужно указать  причину внесения изменений в название (например: реорганизация, повышение статусности, изменение формы финансирования, использование в названии символики или имени и т.п.):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621525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7231722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843198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8900301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9009694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945571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3916024"/>
                  </a:ext>
                </a:extLst>
              </a:tr>
              <a:tr h="230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5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827573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84349" y="1817775"/>
            <a:ext cx="77508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Таблица по названию образовательных организаций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6123" y="5895241"/>
            <a:ext cx="10427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ТАБЛИЦА БУДЕТ ВЫСЛАНА НА ПОЧТУ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9600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3"/>
          <a:srcRect t="3991" r="13415" b="21893"/>
          <a:stretch/>
        </p:blipFill>
        <p:spPr bwMode="auto">
          <a:xfrm>
            <a:off x="1969477" y="360485"/>
            <a:ext cx="7974623" cy="39829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69477" y="4835769"/>
            <a:ext cx="79746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Здесь Вы вводите свой логин и запрашиваете одноразовый код, который придет Вам на почту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21719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59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2FFEA0-8631-724E-BF83-B43C64E23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794318">
            <a:off x="8643033" y="3074667"/>
            <a:ext cx="3747331" cy="3723762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3"/>
          <a:srcRect l="11705" t="7127" r="9086" b="36716"/>
          <a:stretch/>
        </p:blipFill>
        <p:spPr bwMode="auto">
          <a:xfrm>
            <a:off x="1008916" y="614362"/>
            <a:ext cx="8047161" cy="38697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4695093" y="3622431"/>
            <a:ext cx="2031023" cy="3692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099038" y="4936548"/>
            <a:ext cx="7090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Переходите во вкладку координатор школьного этапа </a:t>
            </a:r>
            <a:r>
              <a:rPr lang="ru-RU" sz="2800" b="1" dirty="0" err="1" smtClean="0"/>
              <a:t>ВсОШ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907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F11E85F-83CB-464A-BF4C-E67DF041F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8531" y="3685979"/>
            <a:ext cx="714942" cy="7149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1807" y="4580037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257" y="412600"/>
            <a:ext cx="524873" cy="524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2FFEA0-8631-724E-BF83-B43C64E23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794318">
            <a:off x="7995997" y="-282083"/>
            <a:ext cx="4436494" cy="4408591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 rotWithShape="1">
          <a:blip r:embed="rId5"/>
          <a:srcRect l="1" t="4512" r="20826" b="34066"/>
          <a:stretch/>
        </p:blipFill>
        <p:spPr bwMode="auto">
          <a:xfrm>
            <a:off x="546954" y="359845"/>
            <a:ext cx="7190277" cy="3772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трелка влево 4"/>
          <p:cNvSpPr/>
          <p:nvPr/>
        </p:nvSpPr>
        <p:spPr>
          <a:xfrm>
            <a:off x="5778781" y="3244361"/>
            <a:ext cx="1573823" cy="376987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46954" y="4154934"/>
            <a:ext cx="7473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Переходите во вкладку личный кабинет школы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054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4935" y="330256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1069" y="1078015"/>
            <a:ext cx="524873" cy="524873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3047" t="3421" r="15820" b="29590"/>
          <a:stretch/>
        </p:blipFill>
        <p:spPr bwMode="auto">
          <a:xfrm>
            <a:off x="1839790" y="520576"/>
            <a:ext cx="8069139" cy="37568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51890" y="4794090"/>
            <a:ext cx="8018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Заходите в раздел Школьный этап </a:t>
            </a:r>
            <a:r>
              <a:rPr lang="ru-RU" sz="2400" b="1" dirty="0" err="1" smtClean="0"/>
              <a:t>ВсОШ</a:t>
            </a:r>
            <a:r>
              <a:rPr lang="ru-RU" sz="2400" b="1" dirty="0" smtClean="0"/>
              <a:t> 2026-27 и нажимаете подать заявку</a:t>
            </a:r>
            <a:endParaRPr lang="ru-RU" sz="2400" b="1" dirty="0"/>
          </a:p>
        </p:txBody>
      </p:sp>
      <p:sp>
        <p:nvSpPr>
          <p:cNvPr id="4" name="Стрелка влево 3"/>
          <p:cNvSpPr/>
          <p:nvPr/>
        </p:nvSpPr>
        <p:spPr>
          <a:xfrm>
            <a:off x="4888522" y="2236358"/>
            <a:ext cx="1837593" cy="325316"/>
          </a:xfrm>
          <a:prstGeom prst="lef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0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98" y="242333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350" y="1157146"/>
            <a:ext cx="524873" cy="524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51890" y="4794090"/>
            <a:ext cx="8018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ВНОСИТЕ СВОИ ДАННЫЕ</a:t>
            </a:r>
            <a:endParaRPr lang="ru-RU" sz="2400" b="1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t="4276" r="18226" b="8209"/>
          <a:stretch/>
        </p:blipFill>
        <p:spPr bwMode="auto">
          <a:xfrm>
            <a:off x="1951890" y="451294"/>
            <a:ext cx="7640515" cy="3944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2057400" y="2480208"/>
            <a:ext cx="1652954" cy="5248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5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98" y="242333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350" y="1157146"/>
            <a:ext cx="524873" cy="524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25513" y="5013898"/>
            <a:ext cx="8018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Нажимаете выбрать файл и сюда прикрепляете приказ о назначении Вас школьным координатором </a:t>
            </a:r>
            <a:r>
              <a:rPr lang="ru-RU" sz="2400" b="1" dirty="0" err="1" smtClean="0"/>
              <a:t>ВсОШ</a:t>
            </a:r>
            <a:endParaRPr lang="ru-RU" sz="2400" b="1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l="16996" t="12544" r="18226" b="19612"/>
          <a:stretch/>
        </p:blipFill>
        <p:spPr bwMode="auto">
          <a:xfrm>
            <a:off x="1951890" y="589085"/>
            <a:ext cx="7394333" cy="40796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3341077" y="3377023"/>
            <a:ext cx="1652954" cy="5248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37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98" y="242333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350" y="1157146"/>
            <a:ext cx="524873" cy="524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8169" y="5013898"/>
            <a:ext cx="10665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Главная ошибка прошлого года. </a:t>
            </a:r>
          </a:p>
          <a:p>
            <a:pPr algn="ctr"/>
            <a:r>
              <a:rPr lang="ru-RU" sz="2400" b="1" dirty="0" smtClean="0"/>
              <a:t>Вбиваем количество всех обучающихся по классам!!!</a:t>
            </a:r>
          </a:p>
          <a:p>
            <a:pPr algn="ctr"/>
            <a:r>
              <a:rPr lang="ru-RU" sz="2400" b="1" dirty="0" smtClean="0"/>
              <a:t>После того как вбили количество участников – нажимаем подать заявку</a:t>
            </a:r>
            <a:endParaRPr lang="ru-RU" sz="2400" b="1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17958" t="19954" r="19188" b="12771"/>
          <a:stretch/>
        </p:blipFill>
        <p:spPr bwMode="auto">
          <a:xfrm>
            <a:off x="1608992" y="351692"/>
            <a:ext cx="8335106" cy="42466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844062" y="1934308"/>
            <a:ext cx="1749669" cy="73855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1292469" y="3991708"/>
            <a:ext cx="3156439" cy="606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855177" y="5447529"/>
            <a:ext cx="764930" cy="321365"/>
          </a:xfrm>
          <a:prstGeom prst="rightArrow">
            <a:avLst>
              <a:gd name="adj1" fmla="val 50000"/>
              <a:gd name="adj2" fmla="val 442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844062" y="5768894"/>
            <a:ext cx="835269" cy="412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2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98" y="242333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350" y="1157146"/>
            <a:ext cx="524873" cy="524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8169" y="5013898"/>
            <a:ext cx="10665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ПОСЛЕ ТОГО, КАК ВЫ ПОДАДИТЕ ЗАЯВКУ – У ВАС ОТКРОЕТСЯ ТАКАЯ ВКЛАДКА</a:t>
            </a:r>
            <a:endParaRPr lang="ru-RU" sz="2400" b="1" dirty="0"/>
          </a:p>
        </p:txBody>
      </p:sp>
      <p:pic>
        <p:nvPicPr>
          <p:cNvPr id="12" name="Рисунок 11"/>
          <p:cNvPicPr/>
          <p:nvPr/>
        </p:nvPicPr>
        <p:blipFill rotWithShape="1">
          <a:blip r:embed="rId3"/>
          <a:srcRect l="1951" t="4582" r="19901" b="29282"/>
          <a:stretch/>
        </p:blipFill>
        <p:spPr bwMode="auto">
          <a:xfrm>
            <a:off x="1178169" y="571501"/>
            <a:ext cx="8748345" cy="42115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1925515" y="2256282"/>
            <a:ext cx="1477108" cy="52487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34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10E7A6-F69C-AF47-BC7F-0B61CBCB6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98" y="2423336"/>
            <a:ext cx="524873" cy="5248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BEAF889-C15B-1147-8F04-C33ACFF68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350" y="1157146"/>
            <a:ext cx="524873" cy="5248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8169" y="5391117"/>
            <a:ext cx="10665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КОДЫ СТАНУТ ДОСТУПНЫМИ ЗА 2 ДНЯ ДО НАЧАЛА ОЛИМПИАДЫ</a:t>
            </a:r>
            <a:endParaRPr lang="ru-RU" sz="2400" b="1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090" t="4088" r="19205" b="9907"/>
          <a:stretch/>
        </p:blipFill>
        <p:spPr bwMode="auto">
          <a:xfrm>
            <a:off x="1072663" y="465435"/>
            <a:ext cx="9478106" cy="49256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1441938" y="1620472"/>
            <a:ext cx="1740877" cy="26108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05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6755260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Олимпиады ВСОШ в очной форме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981200"/>
            <a:ext cx="11096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Всем образовательным организациям проверить свой личный кабинет на платформе  </a:t>
            </a:r>
            <a:r>
              <a:rPr lang="en-US" altLang="ru-RU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https://statgrad.org/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 Туда будут выгружаться задания и критерии проверки.</a:t>
            </a:r>
            <a:endParaRPr lang="ru-RU" altLang="ru-RU" dirty="0" smtClean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3401" t="3357" r="23602" b="14365"/>
          <a:stretch/>
        </p:blipFill>
        <p:spPr bwMode="auto">
          <a:xfrm>
            <a:off x="1257106" y="2802282"/>
            <a:ext cx="7902795" cy="3367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4446140" y="2949934"/>
            <a:ext cx="2145491" cy="29419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72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3400" t="3694" r="23036" b="29146"/>
          <a:stretch/>
        </p:blipFill>
        <p:spPr bwMode="auto">
          <a:xfrm>
            <a:off x="4436386" y="258813"/>
            <a:ext cx="7291788" cy="4639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трелка вправо 2"/>
          <p:cNvSpPr/>
          <p:nvPr/>
        </p:nvSpPr>
        <p:spPr>
          <a:xfrm>
            <a:off x="7227736" y="1971923"/>
            <a:ext cx="1971923" cy="3657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8539" y="2186609"/>
            <a:ext cx="39524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Заходим в раздел олимпиады, где будут доступны задания и критерии по графику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2353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Учащиеся образовательных организаций в 2026-27 учебном году могут выполнять задания школьного этапа </a:t>
            </a:r>
            <a:r>
              <a:rPr lang="ru-RU" alt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ВсОШ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на платформе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региональной информационной системы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«Электронное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 образование 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Дагестана» (Моя школа. Электронный дневник)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hlinkClick r:id="rId3"/>
              </a:rPr>
              <a:t>https://myschool.05edu.ru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hlinkClick r:id="rId3"/>
              </a:rPr>
              <a:t>/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Выполнить олимпиаду на платформе 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«Моя школа» </a:t>
            </a:r>
            <a:r>
              <a:rPr lang="ru-RU" altLang="ru-RU" sz="2800" b="1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можно </a:t>
            </a:r>
            <a:r>
              <a:rPr lang="ru-RU" altLang="ru-RU" sz="2800" b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по предметам</a:t>
            </a: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: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Труд (технология); Литература; Обществознание; Английский язык; Физическая культура (теоретический тур); Русский язык; История; География; Французский язык; Экология; Право; Экономика; Немецкий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язык, ОБЗР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(теоретический тур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); МХК.</a:t>
            </a:r>
            <a:endParaRPr lang="ru-RU" altLang="ru-RU" sz="2800" b="1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9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Всем учащимся, до начала школьного этапа – </a:t>
            </a:r>
            <a:r>
              <a:rPr lang="ru-RU" altLang="ru-RU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до 18 сентября 2026 года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необходимо проверить свои личные кабинеты (электронные дневники), либо зарегистрироваться (если ранее не регистрировались)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Информация об олимпиадах будет распространяться 2 способами: </a:t>
            </a:r>
          </a:p>
          <a:p>
            <a:pPr marL="514350" indent="-514350" algn="just">
              <a:spcAft>
                <a:spcPts val="60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Ссылка на выполнение олимпиадных заданий будет направлена в школы</a:t>
            </a:r>
          </a:p>
          <a:p>
            <a:pPr marL="514350" indent="-514350" algn="just">
              <a:spcAft>
                <a:spcPts val="60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Уведомления в личном кабинете учащегося и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1566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Учащиеся выполняют олимпиаду в разделе «Олимпиады для учащихся»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20394" t="8492" r="21380" b="23836"/>
          <a:stretch/>
        </p:blipFill>
        <p:spPr bwMode="auto">
          <a:xfrm>
            <a:off x="5327373" y="2251474"/>
            <a:ext cx="6225871" cy="3554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трелка вверх 2"/>
          <p:cNvSpPr/>
          <p:nvPr/>
        </p:nvSpPr>
        <p:spPr>
          <a:xfrm>
            <a:off x="8682824" y="2943258"/>
            <a:ext cx="405517" cy="73152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>
            <a:off x="10626918" y="4882100"/>
            <a:ext cx="417444" cy="5883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85030" y="2867062"/>
            <a:ext cx="43970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Войдя в раздел «Олимпиады для учащихся» учащийся подключается к ссылке на выполнение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34653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982687" y="182880"/>
            <a:ext cx="3533160" cy="2474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538287" y="1735138"/>
            <a:ext cx="10025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Aft>
                <a:spcPts val="600"/>
              </a:spcAft>
            </a:pPr>
            <a:endParaRPr lang="ru-RU" altLang="ru-RU" sz="2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41" y="42358"/>
            <a:ext cx="3492158" cy="1050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50" y="112619"/>
            <a:ext cx="4316943" cy="26147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579" y="2869404"/>
            <a:ext cx="5289771" cy="33148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33300" y="288584"/>
            <a:ext cx="3458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Учащийся увидит свои результаты и статус по итогам прохождения олимпиады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639833" y="1364333"/>
            <a:ext cx="1049572" cy="24978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3813" y="3470431"/>
            <a:ext cx="5414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Учащийся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сможет проанализировать свои ответы на вопросы и провести с педагогом работу над ошибками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9652883" y="4731027"/>
            <a:ext cx="1701579" cy="36758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1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717"/>
          </a:xfrm>
        </p:spPr>
        <p:txBody>
          <a:bodyPr>
            <a:normAutofit/>
          </a:bodyPr>
          <a:lstStyle/>
          <a:p>
            <a:pPr algn="ctr"/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ГРАФИК ПРОВЕДЕНИЯ ОЛИМПИАД НА ПЛАТФОРМЕ ЭОД</a:t>
            </a:r>
            <a:endParaRPr lang="ru-RU" sz="25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368977"/>
              </p:ext>
            </p:extLst>
          </p:nvPr>
        </p:nvGraphicFramePr>
        <p:xfrm>
          <a:off x="1256307" y="1319911"/>
          <a:ext cx="9548854" cy="44680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1253">
                  <a:extLst>
                    <a:ext uri="{9D8B030D-6E8A-4147-A177-3AD203B41FA5}">
                      <a16:colId xmlns:a16="http://schemas.microsoft.com/office/drawing/2014/main" val="173470264"/>
                    </a:ext>
                  </a:extLst>
                </a:gridCol>
                <a:gridCol w="3997601">
                  <a:extLst>
                    <a:ext uri="{9D8B030D-6E8A-4147-A177-3AD203B41FA5}">
                      <a16:colId xmlns:a16="http://schemas.microsoft.com/office/drawing/2014/main" val="2189006224"/>
                    </a:ext>
                  </a:extLst>
                </a:gridCol>
              </a:tblGrid>
              <a:tr h="404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Труд (технология)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18-21 сентября 2026 г.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374070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Литература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22-24 сентября 2026 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22065556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Обществознание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23-26 сентября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1083164814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Английский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24-28 сентября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232924768"/>
                  </a:ext>
                </a:extLst>
              </a:tr>
              <a:tr h="2777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Физическая культура (теоретический тур)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сентября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180859736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Русский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28 сентября – 2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096478627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История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 – 6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 anchor="ctr"/>
                </a:tc>
                <a:extLst>
                  <a:ext uri="{0D108BD9-81ED-4DB2-BD59-A6C34878D82A}">
                    <a16:rowId xmlns:a16="http://schemas.microsoft.com/office/drawing/2014/main" val="3771548966"/>
                  </a:ext>
                </a:extLst>
              </a:tr>
              <a:tr h="2501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Физическая культура (практический тур)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 – 6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296209810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География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9-13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442784151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Французский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9-12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3423454558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Экология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12-15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3554455571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Право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19-21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1249636295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Экономика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24 -27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42865002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Немецкий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3930567415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ОБЗР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26 -28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933620580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МХК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28-30 октября 2026г.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462034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05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FC0DD6-499B-BF4A-9ED5-1E1227DC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DA62F6-BC3F-DE4A-B28D-F672947B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54" t="1465" r="1" b="5128"/>
          <a:stretch/>
        </p:blipFill>
        <p:spPr>
          <a:xfrm>
            <a:off x="133350" y="0"/>
            <a:ext cx="7190908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81625" y="816748"/>
            <a:ext cx="6372225" cy="5143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b="1" dirty="0">
                <a:latin typeface="Cambria" panose="02040503050406030204" pitchFamily="18" charset="0"/>
              </a:rPr>
              <a:t>Контакты</a:t>
            </a:r>
            <a:r>
              <a:rPr lang="ru-RU" altLang="ru-RU" b="1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endParaRPr lang="ru-RU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одзаголовок 3"/>
          <p:cNvSpPr txBox="1">
            <a:spLocks/>
          </p:cNvSpPr>
          <p:nvPr/>
        </p:nvSpPr>
        <p:spPr>
          <a:xfrm>
            <a:off x="5534025" y="1516827"/>
            <a:ext cx="6372225" cy="3921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altLang="ru-RU" b="1" dirty="0" smtClean="0">
                <a:latin typeface="Cambria" panose="02040503050406030204" pitchFamily="18" charset="0"/>
              </a:rPr>
              <a:t>Республиканский </a:t>
            </a:r>
            <a:r>
              <a:rPr lang="ru-RU" altLang="ru-RU" b="1" dirty="0">
                <a:latin typeface="Cambria" panose="02040503050406030204" pitchFamily="18" charset="0"/>
              </a:rPr>
              <a:t>центр выявления и развития таланта обучающихся ДГУНХ</a:t>
            </a:r>
          </a:p>
          <a:p>
            <a:pPr>
              <a:spcAft>
                <a:spcPts val="600"/>
              </a:spcAft>
            </a:pPr>
            <a:r>
              <a:rPr lang="ru-RU" altLang="ru-RU" b="1" dirty="0">
                <a:latin typeface="Cambria" panose="02040503050406030204" pitchFamily="18" charset="0"/>
              </a:rPr>
              <a:t>Директор – Абдуллаева </a:t>
            </a:r>
            <a:r>
              <a:rPr lang="ru-RU" altLang="ru-RU" b="1" dirty="0" err="1">
                <a:latin typeface="Cambria" panose="02040503050406030204" pitchFamily="18" charset="0"/>
              </a:rPr>
              <a:t>Залина</a:t>
            </a:r>
            <a:r>
              <a:rPr lang="ru-RU" altLang="ru-RU" b="1" dirty="0">
                <a:latin typeface="Cambria" panose="02040503050406030204" pitchFamily="18" charset="0"/>
              </a:rPr>
              <a:t> </a:t>
            </a:r>
            <a:r>
              <a:rPr lang="ru-RU" altLang="ru-RU" b="1" dirty="0" err="1">
                <a:latin typeface="Cambria" panose="02040503050406030204" pitchFamily="18" charset="0"/>
              </a:rPr>
              <a:t>Мусаевна</a:t>
            </a:r>
            <a:r>
              <a:rPr lang="ru-RU" altLang="ru-RU" b="1" dirty="0">
                <a:latin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ru-RU" altLang="ru-RU" b="1" dirty="0" smtClean="0">
                <a:latin typeface="Cambria" panose="02040503050406030204" pitchFamily="18" charset="0"/>
              </a:rPr>
              <a:t>Электронная </a:t>
            </a:r>
            <a:r>
              <a:rPr lang="ru-RU" altLang="ru-RU" b="1" dirty="0">
                <a:latin typeface="Cambria" panose="02040503050406030204" pitchFamily="18" charset="0"/>
              </a:rPr>
              <a:t>почта: </a:t>
            </a:r>
            <a:r>
              <a:rPr lang="en-US" altLang="ru-RU" b="1" dirty="0">
                <a:latin typeface="Cambria" panose="02040503050406030204" pitchFamily="18" charset="0"/>
                <a:hlinkClick r:id="rId5"/>
              </a:rPr>
              <a:t>rcvrt-dgunh@mail.ru</a:t>
            </a:r>
            <a:endParaRPr lang="en-US" altLang="ru-RU" b="1" dirty="0">
              <a:latin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ru-RU" altLang="ru-RU" b="1" dirty="0">
                <a:latin typeface="Cambria" panose="02040503050406030204" pitchFamily="18" charset="0"/>
              </a:rPr>
              <a:t>Сайт</a:t>
            </a:r>
            <a:r>
              <a:rPr lang="ru-RU" altLang="ru-RU" b="1" dirty="0" smtClean="0">
                <a:latin typeface="Cambria" panose="02040503050406030204" pitchFamily="18" charset="0"/>
              </a:rPr>
              <a:t>: </a:t>
            </a:r>
            <a:r>
              <a:rPr lang="en-US" altLang="ru-RU" b="1" dirty="0">
                <a:latin typeface="Cambria" panose="02040503050406030204" pitchFamily="18" charset="0"/>
                <a:hlinkClick r:id="rId6"/>
              </a:rPr>
              <a:t>https://olimp.dgunh.ru</a:t>
            </a:r>
            <a:r>
              <a:rPr lang="en-US" altLang="ru-RU" b="1" dirty="0" smtClean="0">
                <a:latin typeface="Cambria" panose="02040503050406030204" pitchFamily="18" charset="0"/>
                <a:hlinkClick r:id="rId6"/>
              </a:rPr>
              <a:t>/</a:t>
            </a:r>
            <a:r>
              <a:rPr lang="ru-RU" altLang="ru-RU" b="1" dirty="0" smtClean="0">
                <a:latin typeface="Cambria" panose="02040503050406030204" pitchFamily="18" charset="0"/>
              </a:rPr>
              <a:t> </a:t>
            </a:r>
            <a:endParaRPr lang="ru-RU" altLang="ru-RU" b="1" dirty="0">
              <a:latin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b="1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93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0980" y="2784949"/>
            <a:ext cx="4816490" cy="101713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БЛАГОДАРЮ ЗА ВНИМАНИЕ!</a:t>
            </a:r>
            <a:endParaRPr lang="ru-RU" sz="2800" b="1" dirty="0" smtClean="0">
              <a:latin typeface="Arial Black" panose="020B0A040201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endParaRPr lang="en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78A14C-AFE0-D34B-B97E-90407A3CD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186" y="215153"/>
            <a:ext cx="6634622" cy="646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3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</TotalTime>
  <Words>1231</Words>
  <Application>Microsoft Office PowerPoint</Application>
  <PresentationFormat>Широкоэкранный</PresentationFormat>
  <Paragraphs>261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Arial Black</vt:lpstr>
      <vt:lpstr>Arial Unicode MS</vt:lpstr>
      <vt:lpstr>Bookman Old Style</vt:lpstr>
      <vt:lpstr>Calibri</vt:lpstr>
      <vt:lpstr>Calibri Light</vt:lpstr>
      <vt:lpstr>Cambria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Срочно муниципальным координаторам собрать сведения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ПРОВЕДЕНИЯ ОЛИМПИАД НА ПЛАТФОРМЕ ЭОД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Daria Osipova</dc:creator>
  <cp:lastModifiedBy>ДГУНХ</cp:lastModifiedBy>
  <cp:revision>56</cp:revision>
  <cp:lastPrinted>2025-08-20T17:05:54Z</cp:lastPrinted>
  <dcterms:created xsi:type="dcterms:W3CDTF">2020-11-29T21:08:56Z</dcterms:created>
  <dcterms:modified xsi:type="dcterms:W3CDTF">2026-09-09T08:31:03Z</dcterms:modified>
</cp:coreProperties>
</file>