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4" r:id="rId3"/>
    <p:sldId id="287" r:id="rId4"/>
    <p:sldId id="288" r:id="rId5"/>
    <p:sldId id="272" r:id="rId6"/>
    <p:sldId id="289" r:id="rId7"/>
    <p:sldId id="276" r:id="rId8"/>
  </p:sldIdLst>
  <p:sldSz cx="12192000" cy="6858000"/>
  <p:notesSz cx="6735763" cy="9866313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3399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02"/>
    <p:restoredTop sz="94653"/>
  </p:normalViewPr>
  <p:slideViewPr>
    <p:cSldViewPr snapToGrid="0" snapToObjects="1">
      <p:cViewPr varScale="1">
        <p:scale>
          <a:sx n="109" d="100"/>
          <a:sy n="109" d="100"/>
        </p:scale>
        <p:origin x="61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34699-6154-E340-A430-A4E4A1002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7254F1-288C-4742-8015-6A1E47EA34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2E8EF-2092-2A49-8494-72898F4BC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09/16/2026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8B3F40-6DC2-774F-BCF2-CCEF0B37E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8EB15-7801-5F46-8083-04F5AF858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052882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D136D-FDF8-0245-8ED3-D4AD9E629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B3BE4-7063-494D-8D9A-AE3DF5609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E5A8A-00B3-794A-856D-E8B4D8D86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09/16/2026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03FF6-4604-0B4F-9F45-010E364E4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FF02D-D160-9949-9772-A63676508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01414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0512B-4D84-174B-BB88-6F4C60A54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7A845-D1C4-0842-A8B6-ECD48C2AE8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363AE-F5CB-9B4C-83F0-DBA8AE0D4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09/16/2026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AD440-E137-004C-9D40-B07F0AE0F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0EF84B-DED8-A04B-933A-5D5717966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256818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3DF48-ECCA-EF49-8210-A271A1FBC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54E82-5946-3747-A9BB-40472F1344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6C758F-43C9-0A47-B42A-4289F64F4B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CCF1D-26CC-E148-9439-0FCD95A72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09/16/2026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ECA87-E1D4-0942-B46F-62110E247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A25A3B-BF5D-C449-9FF1-D3C248C6A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426766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D9E5F-06F9-4440-AEC1-750858368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606918-BC23-B449-A9D5-87097C5AC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CAB511-5505-3548-A952-9E3A2427F8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401CE0-42B8-0E48-A668-D6E7BEC190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4D0579-94BA-2A47-9B6B-F88AB64DE5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6A5E8A-8562-3E49-AFCD-6CB31CFC5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09/16/2026</a:t>
            </a:fld>
            <a:endParaRPr lang="en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BE09CB-117A-0246-A8C2-85E7FDA3A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620EE0-5ED6-374C-81EB-BA15122CB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0750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66B2B-8E1D-BE40-B713-D997B400D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D4CBEB-6A16-E840-9FE4-8045A0D97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09/16/2026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4BA1CA-B998-9D42-B539-420057E38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6F6892-D6E8-6F41-8DAA-7B716443D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71357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D6346-EB8D-724C-9DDD-DAAE45741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09/16/2026</a:t>
            </a:fld>
            <a:endParaRPr lang="en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1048F1-EC02-004D-B17F-AF417D403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AF7A0D-30C5-7B40-AB37-A5B6B0464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892293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94D5-A47C-1C4D-8A27-D50908AD0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9414E-EAD9-DA49-92D0-5889FA96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6A86B-1569-2546-B7CD-E2EAC1E89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0D92CF-6C27-6C49-8ADC-E0CF0617D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09/16/2026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9BDE1E-37EC-1945-91EC-36EB0794B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C684-D64B-3C4E-B3D4-9BDC505A0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4721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E7749-5BFC-224A-B3B9-CE66ABA0C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917CC2-2480-6042-83B8-28CC8A2920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F2213-E351-C94E-814E-EA41B41CAB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CCCF4-0441-3D48-8F3E-DFE34233D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09/16/2026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6AA61-C053-B846-9431-7B972AA8D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818D5-4B61-D545-ADAB-EA158197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848598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E086-A251-514A-9B56-59CCDE890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B1E400-9BED-684A-A057-D0D2467C0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628C1-C7B2-6146-913B-A997361A4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09/16/2026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3DAEE-7B6C-A544-B649-99F16A0B1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FBF84-FFFD-744D-9B68-418131F9E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282651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F46140-9EFC-B640-8C47-C330B556B4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76130B-8FD6-324F-8CF4-F367922A28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57EDF-D2C5-B645-B0D0-19F612B28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0B8E1-996E-9340-A664-032135DDAAFD}" type="datetimeFigureOut">
              <a:rPr lang="en-RU" smtClean="0"/>
              <a:t>09/16/2026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00FDF-48D1-3642-B9A4-DEB3C1C5E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7AE54-FE5E-1D4F-9676-861EF1444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6332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1B35F3-7538-3A48-A427-4AE25E78E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E1136B-6E14-DB4F-9DCB-D42771A8A4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16EB3-65EA-B74F-BA5B-F7590FB3DB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0B8E1-996E-9340-A664-032135DDAAFD}" type="datetimeFigureOut">
              <a:rPr lang="en-RU" smtClean="0"/>
              <a:t>09/16/2026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53FD0B-0043-CD48-9E6A-F88C656153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E6F8C-8583-4249-94FF-D9D3CAA3F1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E4D42-B38F-7A4A-8CD1-1272E19C1F59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44088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myschool.05edu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limp.dgunh.ru/" TargetMode="External"/><Relationship Id="rId5" Type="http://schemas.openxmlformats.org/officeDocument/2006/relationships/hyperlink" Target="mailto:rcvrt-dgunh@mail.ru" TargetMode="Externa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EC6B91C-CE79-2445-BB0B-E67ABDB4CA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8746" y="2090321"/>
            <a:ext cx="5416061" cy="284216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600" b="1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олимпиада </a:t>
            </a:r>
            <a:r>
              <a:rPr lang="ru-RU" sz="36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школьников </a:t>
            </a:r>
            <a:br>
              <a:rPr lang="ru-RU" sz="36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b="1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2026-2027 </a:t>
            </a:r>
            <a:r>
              <a:rPr lang="ru-RU" sz="3600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учебном </a:t>
            </a:r>
            <a:r>
              <a:rPr lang="ru-RU" sz="3600" b="1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</a:p>
          <a:p>
            <a:pPr>
              <a:spcBef>
                <a:spcPts val="0"/>
              </a:spcBef>
            </a:pPr>
            <a:r>
              <a:rPr lang="ru-RU" sz="3600" b="1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Республике Дагестан</a:t>
            </a:r>
            <a:endParaRPr lang="en-RU" sz="3600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958" y="258813"/>
            <a:ext cx="3626990" cy="12612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64" y="258813"/>
            <a:ext cx="1047913" cy="1047913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3EC6B91C-CE79-2445-BB0B-E67ABDB4CA25}"/>
              </a:ext>
            </a:extLst>
          </p:cNvPr>
          <p:cNvSpPr txBox="1">
            <a:spLocks/>
          </p:cNvSpPr>
          <p:nvPr/>
        </p:nvSpPr>
        <p:spPr>
          <a:xfrm>
            <a:off x="1633975" y="479405"/>
            <a:ext cx="2499891" cy="8576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МИНИСТЕРСТВО </a:t>
            </a:r>
          </a:p>
          <a:p>
            <a:pPr algn="l">
              <a:spcBef>
                <a:spcPts val="0"/>
              </a:spcBef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ОБРАЗОВАНИЯ И НАУКИ </a:t>
            </a:r>
          </a:p>
          <a:p>
            <a:pPr algn="l">
              <a:spcBef>
                <a:spcPts val="0"/>
              </a:spcBef>
            </a:pP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РЕСПУБЛИКИ ДАГЕСТАН</a:t>
            </a:r>
            <a:endParaRPr lang="en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4"/>
          <a:stretch/>
        </p:blipFill>
        <p:spPr>
          <a:xfrm>
            <a:off x="4245764" y="258813"/>
            <a:ext cx="3777194" cy="1047913"/>
          </a:xfrm>
          <a:prstGeom prst="rect">
            <a:avLst/>
          </a:prstGeom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4678A14C-AFE0-D34B-B97E-90407A3CDA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3073" y="1628775"/>
            <a:ext cx="5476875" cy="5168663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3EC6B91C-CE79-2445-BB0B-E67ABDB4CA25}"/>
              </a:ext>
            </a:extLst>
          </p:cNvPr>
          <p:cNvSpPr txBox="1">
            <a:spLocks/>
          </p:cNvSpPr>
          <p:nvPr/>
        </p:nvSpPr>
        <p:spPr>
          <a:xfrm>
            <a:off x="175889" y="5416060"/>
            <a:ext cx="5416061" cy="7561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ru-RU" sz="1600" b="1" kern="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Республиканский центр выявления и развития талантов ДГУНХ</a:t>
            </a:r>
            <a:endParaRPr lang="en-RU" sz="1600" kern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32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3"/>
          <p:cNvSpPr txBox="1">
            <a:spLocks/>
          </p:cNvSpPr>
          <p:nvPr/>
        </p:nvSpPr>
        <p:spPr>
          <a:xfrm>
            <a:off x="4446140" y="542927"/>
            <a:ext cx="7186618" cy="8068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ПРОВЕДЕНИЕ ОЛИМПИАД В ЭОД (электронное образование Дагестана)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813"/>
            <a:ext cx="4191000" cy="1261266"/>
          </a:xfrm>
          <a:prstGeom prst="rect">
            <a:avLst/>
          </a:prstGeom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52425" y="1631343"/>
            <a:ext cx="11096625" cy="361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Учащиеся образовательных организаций в 2026-27 учебном году могут выполнять задания школьного этапа </a:t>
            </a:r>
            <a:r>
              <a:rPr lang="ru-RU" alt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ВсОШ</a:t>
            </a:r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на платформе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региональной информационной системы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«Электронное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 образование 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Дагестана» (Моя школа. Электронный дневник)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hlinkClick r:id="rId3"/>
              </a:rPr>
              <a:t>https://myschool.05edu.ru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hlinkClick r:id="rId3"/>
              </a:rPr>
              <a:t>/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. 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alt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Выполнить олимпиаду на платформе </a:t>
            </a:r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«Моя школа» </a:t>
            </a:r>
            <a:r>
              <a:rPr lang="ru-RU" alt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можно предметам: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Литература;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Английский язык;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История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;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Немецкий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язык, ОБЗР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(теоретический тур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); МХК.</a:t>
            </a:r>
            <a:endParaRPr lang="ru-RU" altLang="ru-RU" sz="2800" b="1" dirty="0" smtClean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29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3"/>
          <p:cNvSpPr txBox="1">
            <a:spLocks/>
          </p:cNvSpPr>
          <p:nvPr/>
        </p:nvSpPr>
        <p:spPr>
          <a:xfrm>
            <a:off x="4446140" y="542927"/>
            <a:ext cx="7186618" cy="8068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ПРОВЕДЕНИЕ ОЛИМПИАД В ЭОД (электронное образование Дагестана)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813"/>
            <a:ext cx="4191000" cy="1261266"/>
          </a:xfrm>
          <a:prstGeom prst="rect">
            <a:avLst/>
          </a:prstGeom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52425" y="1631343"/>
            <a:ext cx="11096625" cy="420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Всем учащимся, до начала школьного этапа – </a:t>
            </a:r>
            <a:r>
              <a:rPr lang="ru-RU" altLang="ru-RU" sz="28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до 18 сентября 2026 года</a:t>
            </a:r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 необходимо проверить свои личные кабинеты (электронные дневники), либо зарегистрироваться (если ранее не регистрировались)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. </a:t>
            </a:r>
          </a:p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Информация об олимпиадах будет распространяться 2 способами: </a:t>
            </a:r>
          </a:p>
          <a:p>
            <a:pPr marL="514350" indent="-514350" algn="just">
              <a:spcAft>
                <a:spcPts val="600"/>
              </a:spcAft>
              <a:buAutoNum type="arabicPeriod"/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Ссылка на выполнение олимпиадных заданий будет направлена в школы</a:t>
            </a:r>
          </a:p>
          <a:p>
            <a:pPr marL="514350" indent="-514350" algn="just">
              <a:spcAft>
                <a:spcPts val="600"/>
              </a:spcAft>
              <a:buAutoNum type="arabicPeriod"/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Уведомления в личном кабинете учащегося и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1156606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3"/>
          <p:cNvSpPr txBox="1">
            <a:spLocks/>
          </p:cNvSpPr>
          <p:nvPr/>
        </p:nvSpPr>
        <p:spPr>
          <a:xfrm>
            <a:off x="4446140" y="542927"/>
            <a:ext cx="7186618" cy="80680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ПРОВЕДЕНИЕ ОЛИМПИАД В ЭОД (электронное образование Дагестана)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8813"/>
            <a:ext cx="4191000" cy="1261266"/>
          </a:xfrm>
          <a:prstGeom prst="rect">
            <a:avLst/>
          </a:prstGeom>
        </p:spPr>
      </p:pic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52425" y="1631343"/>
            <a:ext cx="110966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457200" indent="-457200" algn="just">
              <a:spcAft>
                <a:spcPts val="600"/>
              </a:spcAft>
              <a:buFont typeface="Wingdings" panose="05000000000000000000" pitchFamily="2" charset="2"/>
              <a:buChar char="q"/>
              <a:defRPr/>
            </a:pPr>
            <a:r>
              <a:rPr lang="ru-RU" alt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Учащиеся выполняют олимпиаду в разделе «Олимпиады для учащихся»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</a:rPr>
              <a:t>. </a:t>
            </a:r>
          </a:p>
        </p:txBody>
      </p:sp>
      <p:pic>
        <p:nvPicPr>
          <p:cNvPr id="6" name="Рисунок 5"/>
          <p:cNvPicPr/>
          <p:nvPr/>
        </p:nvPicPr>
        <p:blipFill rotWithShape="1">
          <a:blip r:embed="rId3"/>
          <a:srcRect l="20394" t="8492" r="21380" b="23836"/>
          <a:stretch/>
        </p:blipFill>
        <p:spPr bwMode="auto">
          <a:xfrm>
            <a:off x="5327373" y="2251474"/>
            <a:ext cx="6225871" cy="35542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Стрелка вверх 2"/>
          <p:cNvSpPr/>
          <p:nvPr/>
        </p:nvSpPr>
        <p:spPr>
          <a:xfrm>
            <a:off x="8682824" y="2943258"/>
            <a:ext cx="405517" cy="73152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верх 3"/>
          <p:cNvSpPr/>
          <p:nvPr/>
        </p:nvSpPr>
        <p:spPr>
          <a:xfrm>
            <a:off x="10626918" y="4882100"/>
            <a:ext cx="417444" cy="588397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85030" y="2867062"/>
            <a:ext cx="43970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Войдя в раздел «Олимпиады для учащихся» учащийся подключается к ссылке на выполнение заданий.</a:t>
            </a:r>
          </a:p>
        </p:txBody>
      </p:sp>
    </p:spTree>
    <p:extLst>
      <p:ext uri="{BB962C8B-B14F-4D97-AF65-F5344CB8AC3E}">
        <p14:creationId xmlns:p14="http://schemas.microsoft.com/office/powerpoint/2010/main" val="346539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3"/>
          <p:cNvSpPr txBox="1">
            <a:spLocks/>
          </p:cNvSpPr>
          <p:nvPr/>
        </p:nvSpPr>
        <p:spPr>
          <a:xfrm>
            <a:off x="4982687" y="182880"/>
            <a:ext cx="3533160" cy="24742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alt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19" name="TextBox 3"/>
          <p:cNvSpPr txBox="1">
            <a:spLocks noChangeArrowheads="1"/>
          </p:cNvSpPr>
          <p:nvPr/>
        </p:nvSpPr>
        <p:spPr bwMode="auto">
          <a:xfrm>
            <a:off x="1538287" y="1735138"/>
            <a:ext cx="10025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marL="0" indent="0" algn="just" eaLnBrk="1" hangingPunct="1">
              <a:spcAft>
                <a:spcPts val="600"/>
              </a:spcAft>
            </a:pPr>
            <a:endParaRPr lang="ru-RU" altLang="ru-RU" sz="2400" dirty="0">
              <a:solidFill>
                <a:schemeClr val="accent1">
                  <a:lumMod val="50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1341" y="42358"/>
            <a:ext cx="3492158" cy="105095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250" y="112619"/>
            <a:ext cx="4316943" cy="261474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579" y="2869404"/>
            <a:ext cx="5289771" cy="33148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33300" y="288584"/>
            <a:ext cx="34580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Учащийся увидит свои результаты и статус по итогам прохождения олимпиады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2639833" y="1364333"/>
            <a:ext cx="1049572" cy="24978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83813" y="3470431"/>
            <a:ext cx="541483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Учащийся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сможет проанализировать свои ответы на вопросы и провести с педагогом работу над ошибками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7" name="Стрелка влево 6"/>
          <p:cNvSpPr/>
          <p:nvPr/>
        </p:nvSpPr>
        <p:spPr>
          <a:xfrm>
            <a:off x="9652883" y="4731027"/>
            <a:ext cx="1701579" cy="36758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12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3717"/>
          </a:xfrm>
        </p:spPr>
        <p:txBody>
          <a:bodyPr>
            <a:normAutofit/>
          </a:bodyPr>
          <a:lstStyle/>
          <a:p>
            <a:pPr algn="ctr"/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ГРАФИК ПРОВЕДЕНИЯ ОЛИМПИАД НА ПЛАТФОРМЕ ЭОД</a:t>
            </a:r>
            <a:endParaRPr lang="ru-RU" sz="25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118454"/>
              </p:ext>
            </p:extLst>
          </p:nvPr>
        </p:nvGraphicFramePr>
        <p:xfrm>
          <a:off x="1256307" y="1424353"/>
          <a:ext cx="9548854" cy="30495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51253">
                  <a:extLst>
                    <a:ext uri="{9D8B030D-6E8A-4147-A177-3AD203B41FA5}">
                      <a16:colId xmlns:a16="http://schemas.microsoft.com/office/drawing/2014/main" val="173470264"/>
                    </a:ext>
                  </a:extLst>
                </a:gridCol>
                <a:gridCol w="3997601">
                  <a:extLst>
                    <a:ext uri="{9D8B030D-6E8A-4147-A177-3AD203B41FA5}">
                      <a16:colId xmlns:a16="http://schemas.microsoft.com/office/drawing/2014/main" val="2189006224"/>
                    </a:ext>
                  </a:extLst>
                </a:gridCol>
              </a:tblGrid>
              <a:tr h="166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dirty="0">
                          <a:effectLst/>
                        </a:rPr>
                        <a:t>Литература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b="1" dirty="0">
                          <a:effectLst/>
                        </a:rPr>
                        <a:t>22-24 сентября 2026 г.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222065556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dirty="0">
                          <a:effectLst/>
                        </a:rPr>
                        <a:t>Английский язык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b="1" dirty="0">
                          <a:effectLst/>
                        </a:rPr>
                        <a:t>24-28 сентября 2026г.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2232924768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dirty="0">
                          <a:effectLst/>
                        </a:rPr>
                        <a:t>История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b="1" dirty="0">
                          <a:effectLst/>
                        </a:rPr>
                        <a:t>2 – 6 октября 2026г.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 anchor="ctr"/>
                </a:tc>
                <a:extLst>
                  <a:ext uri="{0D108BD9-81ED-4DB2-BD59-A6C34878D82A}">
                    <a16:rowId xmlns:a16="http://schemas.microsoft.com/office/drawing/2014/main" val="3771548966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dirty="0">
                          <a:effectLst/>
                        </a:rPr>
                        <a:t>Немецкий язык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b="1" dirty="0">
                          <a:effectLst/>
                        </a:rPr>
                        <a:t>26 -28 октября 2026г.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3930567415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dirty="0">
                          <a:effectLst/>
                        </a:rPr>
                        <a:t>ОБЗР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b="1" dirty="0">
                          <a:effectLst/>
                        </a:rPr>
                        <a:t>26 -28 октября 2026г.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933620580"/>
                  </a:ext>
                </a:extLst>
              </a:tr>
              <a:tr h="2384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dirty="0">
                          <a:effectLst/>
                        </a:rPr>
                        <a:t>МХК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3200" b="1" dirty="0">
                          <a:effectLst/>
                        </a:rPr>
                        <a:t>28-30 октября 2026г.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05" marR="52705" marT="9525" marB="0"/>
                </a:tc>
                <a:extLst>
                  <a:ext uri="{0D108BD9-81ED-4DB2-BD59-A6C34878D82A}">
                    <a16:rowId xmlns:a16="http://schemas.microsoft.com/office/drawing/2014/main" val="462034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005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AFC0DD6-499B-BF4A-9ED5-1E1227DCDD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1DA62F6-BC3F-DE4A-B28D-F672947B71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954" t="1465" r="1" b="5128"/>
          <a:stretch/>
        </p:blipFill>
        <p:spPr>
          <a:xfrm>
            <a:off x="133350" y="0"/>
            <a:ext cx="7190908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EF26FA5-B934-4044-B773-462B36C077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5034" y="3528073"/>
            <a:ext cx="524873" cy="524873"/>
          </a:xfrm>
          <a:prstGeom prst="rect">
            <a:avLst/>
          </a:prstGeom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5381625" y="816748"/>
            <a:ext cx="6372225" cy="51435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altLang="ru-RU" b="1" dirty="0">
                <a:latin typeface="Cambria" panose="02040503050406030204" pitchFamily="18" charset="0"/>
              </a:rPr>
              <a:t>Контакты</a:t>
            </a:r>
            <a:r>
              <a:rPr lang="ru-RU" altLang="ru-RU" b="1" dirty="0">
                <a:solidFill>
                  <a:schemeClr val="tx2"/>
                </a:solidFill>
                <a:latin typeface="Cambria" panose="02040503050406030204" pitchFamily="18" charset="0"/>
              </a:rPr>
              <a:t> </a:t>
            </a:r>
            <a:endParaRPr lang="ru-RU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6" name="Подзаголовок 3"/>
          <p:cNvSpPr txBox="1">
            <a:spLocks/>
          </p:cNvSpPr>
          <p:nvPr/>
        </p:nvSpPr>
        <p:spPr>
          <a:xfrm>
            <a:off x="5534025" y="1516827"/>
            <a:ext cx="6372225" cy="39219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ru-RU" altLang="ru-RU" b="1" dirty="0" smtClean="0">
                <a:latin typeface="Cambria" panose="02040503050406030204" pitchFamily="18" charset="0"/>
              </a:rPr>
              <a:t>Республиканский </a:t>
            </a:r>
            <a:r>
              <a:rPr lang="ru-RU" altLang="ru-RU" b="1" dirty="0">
                <a:latin typeface="Cambria" panose="02040503050406030204" pitchFamily="18" charset="0"/>
              </a:rPr>
              <a:t>центр выявления и развития таланта обучающихся ДГУНХ</a:t>
            </a:r>
          </a:p>
          <a:p>
            <a:pPr>
              <a:spcAft>
                <a:spcPts val="600"/>
              </a:spcAft>
            </a:pPr>
            <a:r>
              <a:rPr lang="ru-RU" altLang="ru-RU" b="1" dirty="0">
                <a:latin typeface="Cambria" panose="02040503050406030204" pitchFamily="18" charset="0"/>
              </a:rPr>
              <a:t>Директор – Абдуллаева </a:t>
            </a:r>
            <a:r>
              <a:rPr lang="ru-RU" altLang="ru-RU" b="1" dirty="0" err="1">
                <a:latin typeface="Cambria" panose="02040503050406030204" pitchFamily="18" charset="0"/>
              </a:rPr>
              <a:t>Залина</a:t>
            </a:r>
            <a:r>
              <a:rPr lang="ru-RU" altLang="ru-RU" b="1" dirty="0">
                <a:latin typeface="Cambria" panose="02040503050406030204" pitchFamily="18" charset="0"/>
              </a:rPr>
              <a:t> </a:t>
            </a:r>
            <a:r>
              <a:rPr lang="ru-RU" altLang="ru-RU" b="1" dirty="0" err="1">
                <a:latin typeface="Cambria" panose="02040503050406030204" pitchFamily="18" charset="0"/>
              </a:rPr>
              <a:t>Мусаевна</a:t>
            </a:r>
            <a:r>
              <a:rPr lang="ru-RU" altLang="ru-RU" b="1" dirty="0">
                <a:latin typeface="Cambria" panose="02040503050406030204" pitchFamily="18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ru-RU" altLang="ru-RU" b="1" dirty="0" smtClean="0">
                <a:latin typeface="Cambria" panose="02040503050406030204" pitchFamily="18" charset="0"/>
              </a:rPr>
              <a:t>Электронная </a:t>
            </a:r>
            <a:r>
              <a:rPr lang="ru-RU" altLang="ru-RU" b="1" dirty="0">
                <a:latin typeface="Cambria" panose="02040503050406030204" pitchFamily="18" charset="0"/>
              </a:rPr>
              <a:t>почта: </a:t>
            </a:r>
            <a:r>
              <a:rPr lang="en-US" altLang="ru-RU" b="1" dirty="0">
                <a:latin typeface="Cambria" panose="02040503050406030204" pitchFamily="18" charset="0"/>
                <a:hlinkClick r:id="rId5"/>
              </a:rPr>
              <a:t>rcvrt-dgunh@mail.ru</a:t>
            </a:r>
            <a:endParaRPr lang="en-US" altLang="ru-RU" b="1" dirty="0">
              <a:latin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ru-RU" altLang="ru-RU" b="1" dirty="0">
                <a:latin typeface="Cambria" panose="02040503050406030204" pitchFamily="18" charset="0"/>
              </a:rPr>
              <a:t>Сайт</a:t>
            </a:r>
            <a:r>
              <a:rPr lang="ru-RU" altLang="ru-RU" b="1" dirty="0" smtClean="0">
                <a:latin typeface="Cambria" panose="02040503050406030204" pitchFamily="18" charset="0"/>
              </a:rPr>
              <a:t>: </a:t>
            </a:r>
            <a:r>
              <a:rPr lang="en-US" altLang="ru-RU" b="1" dirty="0">
                <a:latin typeface="Cambria" panose="02040503050406030204" pitchFamily="18" charset="0"/>
                <a:hlinkClick r:id="rId6"/>
              </a:rPr>
              <a:t>https://olimp.dgunh.ru</a:t>
            </a:r>
            <a:r>
              <a:rPr lang="en-US" altLang="ru-RU" b="1" dirty="0" smtClean="0">
                <a:latin typeface="Cambria" panose="02040503050406030204" pitchFamily="18" charset="0"/>
                <a:hlinkClick r:id="rId6"/>
              </a:rPr>
              <a:t>/</a:t>
            </a:r>
            <a:r>
              <a:rPr lang="ru-RU" altLang="ru-RU" b="1" dirty="0" smtClean="0">
                <a:latin typeface="Cambria" panose="02040503050406030204" pitchFamily="18" charset="0"/>
              </a:rPr>
              <a:t> </a:t>
            </a:r>
            <a:endParaRPr lang="ru-RU" altLang="ru-RU" b="1" dirty="0">
              <a:latin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endParaRPr lang="ru-RU" altLang="ru-RU" sz="18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altLang="ru-RU" sz="18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altLang="ru-RU" sz="1800" b="1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altLang="ru-RU" sz="1800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endParaRPr lang="ru-RU" b="1" dirty="0">
              <a:latin typeface="Bookman Old Style" panose="020506040505050202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293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</TotalTime>
  <Words>291</Words>
  <Application>Microsoft Office PowerPoint</Application>
  <PresentationFormat>Широкоэкранный</PresentationFormat>
  <Paragraphs>41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Arial</vt:lpstr>
      <vt:lpstr>Bookman Old Style</vt:lpstr>
      <vt:lpstr>Calibri</vt:lpstr>
      <vt:lpstr>Calibri Light</vt:lpstr>
      <vt:lpstr>Cambria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ГРАФИК ПРОВЕДЕНИЯ ОЛИМПИАД НА ПЛАТФОРМЕ ЭОД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Daria Osipova</dc:creator>
  <cp:lastModifiedBy>ДГУНХ</cp:lastModifiedBy>
  <cp:revision>57</cp:revision>
  <cp:lastPrinted>2025-08-20T17:05:54Z</cp:lastPrinted>
  <dcterms:created xsi:type="dcterms:W3CDTF">2020-11-29T21:08:56Z</dcterms:created>
  <dcterms:modified xsi:type="dcterms:W3CDTF">2026-09-16T12:44:46Z</dcterms:modified>
</cp:coreProperties>
</file>